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9" r:id="rId10"/>
    <p:sldId id="270" r:id="rId11"/>
    <p:sldId id="271" r:id="rId12"/>
    <p:sldId id="272" r:id="rId13"/>
    <p:sldId id="264" r:id="rId14"/>
    <p:sldId id="265" r:id="rId15"/>
    <p:sldId id="267" r:id="rId16"/>
    <p:sldId id="266" r:id="rId17"/>
    <p:sldId id="268"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72" y="5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DFC80D-8FF3-4B9F-BF8B-9F7F0C81D51D}" type="datetimeFigureOut">
              <a:rPr lang="en-GB" smtClean="0"/>
              <a:pPr/>
              <a:t>26/06/2014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68B3D3-5A9A-40EF-BF6C-DD6FF4897E16}" type="slidenum">
              <a:rPr lang="en-GB" smtClean="0"/>
              <a:pPr/>
              <a:t>‹#›</a:t>
            </a:fld>
            <a:endParaRPr lang="en-GB"/>
          </a:p>
        </p:txBody>
      </p:sp>
    </p:spTree>
    <p:extLst>
      <p:ext uri="{BB962C8B-B14F-4D97-AF65-F5344CB8AC3E}">
        <p14:creationId xmlns:p14="http://schemas.microsoft.com/office/powerpoint/2010/main" val="1260678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17</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18</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2</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22</a:t>
            </a:fld>
            <a:endParaRPr lang="en-GB"/>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23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C68B3D3-5A9A-40EF-BF6C-DD6FF4897E16}"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67EF1B-37D7-4D61-AAE0-CEC5C0E2F3C0}" type="datetimeFigureOut">
              <a:rPr lang="en-GB" smtClean="0"/>
              <a:pPr/>
              <a:t>26/06/2014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4BB4374-0DAB-4EB2-9145-F208FEA34AB9}"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67EF1B-37D7-4D61-AAE0-CEC5C0E2F3C0}" type="datetimeFigureOut">
              <a:rPr lang="en-GB" smtClean="0"/>
              <a:pPr/>
              <a:t>26/06/2014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BB4374-0DAB-4EB2-9145-F208FEA34AB9}"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A QUIET REVOLUTION OF SIGNIFICANCE		</a:t>
            </a:r>
            <a:br>
              <a:rPr lang="en-GB" dirty="0" smtClean="0"/>
            </a:br>
            <a:r>
              <a:rPr lang="en-GB" dirty="0"/>
              <a:t>	</a:t>
            </a:r>
          </a:p>
        </p:txBody>
      </p:sp>
      <p:sp>
        <p:nvSpPr>
          <p:cNvPr id="3" name="Subtitle 2"/>
          <p:cNvSpPr>
            <a:spLocks noGrp="1"/>
          </p:cNvSpPr>
          <p:nvPr>
            <p:ph type="subTitle" idx="1"/>
          </p:nvPr>
        </p:nvSpPr>
        <p:spPr/>
        <p:txBody>
          <a:bodyPr>
            <a:normAutofit fontScale="92500"/>
          </a:bodyPr>
          <a:lstStyle/>
          <a:p>
            <a:r>
              <a:rPr lang="en-GB" dirty="0" smtClean="0"/>
              <a:t>Recent Developments in Nervous Shock, Vicarious Liability and Nuisance</a:t>
            </a:r>
          </a:p>
          <a:p>
            <a:r>
              <a:rPr lang="en-GB" dirty="0" smtClean="0"/>
              <a:t>MARK HIGGINS</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The Problem (see </a:t>
            </a:r>
            <a:r>
              <a:rPr lang="en-GB" dirty="0" err="1" smtClean="0"/>
              <a:t>MacDuff</a:t>
            </a:r>
            <a:r>
              <a:rPr lang="en-GB" dirty="0" smtClean="0"/>
              <a:t> J. at </a:t>
            </a:r>
            <a:r>
              <a:rPr lang="en-GB" dirty="0" err="1" smtClean="0"/>
              <a:t>para</a:t>
            </a:r>
            <a:r>
              <a:rPr lang="en-GB" dirty="0" smtClean="0"/>
              <a:t> 29)</a:t>
            </a:r>
            <a:endParaRPr lang="en-GB" dirty="0"/>
          </a:p>
        </p:txBody>
      </p:sp>
      <p:sp>
        <p:nvSpPr>
          <p:cNvPr id="3" name="Content Placeholder 2"/>
          <p:cNvSpPr>
            <a:spLocks noGrp="1"/>
          </p:cNvSpPr>
          <p:nvPr>
            <p:ph idx="1"/>
          </p:nvPr>
        </p:nvSpPr>
        <p:spPr/>
        <p:txBody>
          <a:bodyPr>
            <a:normAutofit fontScale="32500" lnSpcReduction="20000"/>
          </a:bodyPr>
          <a:lstStyle/>
          <a:p>
            <a:r>
              <a:rPr lang="en-GB" dirty="0" smtClean="0"/>
              <a:t>29 The following matters are uncontroversial. (</a:t>
            </a:r>
            <a:r>
              <a:rPr lang="en-GB" dirty="0" err="1" smtClean="0"/>
              <a:t>i</a:t>
            </a:r>
            <a:r>
              <a:rPr lang="en-GB" dirty="0" smtClean="0"/>
              <a:t>) Within the diocese of Portsmouth priests are informed of their appointments verbally; these are then announced “ad </a:t>
            </a:r>
            <a:r>
              <a:rPr lang="en-GB" dirty="0" err="1" smtClean="0"/>
              <a:t>clerum</a:t>
            </a:r>
            <a:r>
              <a:rPr lang="en-GB" dirty="0" smtClean="0"/>
              <a:t>” in a circular letter sent out to the clergy. There are no terms and conditions other than those derived from canon law. Vacancies are not advertised and there is no form of contract, no offer and acceptance, and no terms and conditions. The appointment is subject only to the provisions of canon law. (ii) There is effectively no control over priests once appointed. Within the bounds of canon law, a priest is free to conduct his ministry as he sees fit, with little or no interference from the bishop, whose role is advisory not supervisory. A bishop has a duty of vigilance but is not in a position to make requirements or give directions. Although I was told that a parish visit would be every five years, it could have been more frequent. The bishop had no power of dismissal. Dismissal from office would have to be effected through the church in Rome. (iii) At the time of these events, priests did not receive any financial support from the diocese. Each parish was responsible for generating sufficient income to support its parish priest. Remuneration came mainly from the collection plate. The priest would withdraw the funds required to pay for his basic living expenses. There was no fixed amount payable and the priest would take what he decided was appropriate. Father Baldwin was considered to be an office holder by the Inland Revenue and was so treated for income tax and national insurance purposes. (iv) There is a joint statement of the canon law experts; and there is little between them. Within each diocese is a bishop whose appointment is from Rome. The bishop appoints a priest to each parish within the diocese. The bishop must exercise </a:t>
            </a:r>
            <a:r>
              <a:rPr lang="en-GB" dirty="0" err="1" smtClean="0"/>
              <a:t>episcopal</a:t>
            </a:r>
            <a:r>
              <a:rPr lang="en-GB" dirty="0" smtClean="0"/>
              <a:t> vigilance. There is clearly some element of control within this, although there is nothing in the way of penalty or enforcement; the purpose is to oversee and advise. The bishop may only redeploy the priest in another parish if the latter consents. (v) There are a number of differences between the relationship and the standard contract of employment. The priest owes the bishop reverence and obedience but he exercises his ministry as a co-operator and collaborator rather than as someone who is subject to the control of his superior. There are various requirements made of the priest by canon law with provisions as to prescribed penalties; but the experts agree that “these are not akin to those seen in situations of managerial supervision in secular employment”. Matters such as duties, financial support and time away from the parish are left to the general provisions of canon law. (vi) It seems clear to me that, as Lord </a:t>
            </a:r>
            <a:r>
              <a:rPr lang="en-GB" dirty="0" err="1" smtClean="0"/>
              <a:t>Faulks</a:t>
            </a:r>
            <a:r>
              <a:rPr lang="en-GB" dirty="0" smtClean="0"/>
              <a:t> submitted, a bishop and priest would not regard their relationship as being one that could be adjudicated upon by the civil courts; and Father Baldwin would have been considered as a holder of office rather than an employee of the defendant.</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Reasoning of </a:t>
            </a:r>
            <a:r>
              <a:rPr lang="en-GB" dirty="0" err="1" smtClean="0"/>
              <a:t>MacDuff</a:t>
            </a:r>
            <a:r>
              <a:rPr lang="en-GB" dirty="0" smtClean="0"/>
              <a:t> J.</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Agreed, this is not like employment;</a:t>
            </a:r>
          </a:p>
          <a:p>
            <a:r>
              <a:rPr lang="en-GB" dirty="0" smtClean="0"/>
              <a:t>However, the church clothed Fr </a:t>
            </a:r>
            <a:r>
              <a:rPr lang="en-GB" dirty="0" err="1" smtClean="0"/>
              <a:t>baldwin</a:t>
            </a:r>
            <a:r>
              <a:rPr lang="en-GB" dirty="0" smtClean="0"/>
              <a:t> with authority;</a:t>
            </a:r>
          </a:p>
          <a:p>
            <a:r>
              <a:rPr lang="en-GB" dirty="0" smtClean="0"/>
              <a:t>Church premises were used;</a:t>
            </a:r>
          </a:p>
          <a:p>
            <a:r>
              <a:rPr lang="en-GB" dirty="0" smtClean="0"/>
              <a:t>Clerical garb was worn;</a:t>
            </a:r>
          </a:p>
          <a:p>
            <a:r>
              <a:rPr lang="en-GB" dirty="0" smtClean="0"/>
              <a:t>The nature of the office increased the risk of the harm that eventuated;</a:t>
            </a:r>
          </a:p>
          <a:p>
            <a:r>
              <a:rPr lang="en-GB" dirty="0" smtClean="0"/>
              <a:t>In short, there is a relationship of vicarious liability for the same reasons as were given for holding that priests who abused children were acting in the course of their employment (see </a:t>
            </a:r>
            <a:r>
              <a:rPr lang="en-GB" dirty="0" err="1" smtClean="0"/>
              <a:t>Maga</a:t>
            </a:r>
            <a:r>
              <a:rPr lang="en-GB" dirty="0" smtClean="0"/>
              <a:t> v. Archbishop of Birmingham [2010] 1 WLR 1441</a:t>
            </a:r>
            <a:r>
              <a:rPr lang="en-GB" dirty="0" smtClean="0"/>
              <a:t>])</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Court of Appeal (majority)</a:t>
            </a:r>
            <a:endParaRPr lang="en-GB" dirty="0"/>
          </a:p>
        </p:txBody>
      </p:sp>
      <p:sp>
        <p:nvSpPr>
          <p:cNvPr id="3" name="Content Placeholder 2"/>
          <p:cNvSpPr>
            <a:spLocks noGrp="1"/>
          </p:cNvSpPr>
          <p:nvPr>
            <p:ph idx="1"/>
          </p:nvPr>
        </p:nvSpPr>
        <p:spPr/>
        <p:txBody>
          <a:bodyPr>
            <a:normAutofit fontScale="47500" lnSpcReduction="20000"/>
          </a:bodyPr>
          <a:lstStyle/>
          <a:p>
            <a:r>
              <a:rPr lang="en-GB" dirty="0" smtClean="0"/>
              <a:t>Ward L.J. </a:t>
            </a:r>
            <a:r>
              <a:rPr lang="en-GB" dirty="0" smtClean="0"/>
              <a:t>starts </a:t>
            </a:r>
            <a:r>
              <a:rPr lang="en-GB" dirty="0" smtClean="0"/>
              <a:t>by considering the origins of the law of vicarious liability;</a:t>
            </a:r>
          </a:p>
          <a:p>
            <a:r>
              <a:rPr lang="en-GB" dirty="0" smtClean="0"/>
              <a:t>The cases show that for a contract of service there must be intention to create legal relations;</a:t>
            </a:r>
          </a:p>
          <a:p>
            <a:r>
              <a:rPr lang="en-GB" dirty="0" smtClean="0"/>
              <a:t>There was no such intention here, so no contract of service;</a:t>
            </a:r>
          </a:p>
          <a:p>
            <a:r>
              <a:rPr lang="en-GB" dirty="0" smtClean="0"/>
              <a:t>So the issue is whether we can </a:t>
            </a:r>
            <a:r>
              <a:rPr lang="en-GB" dirty="0" smtClean="0"/>
              <a:t>extend the </a:t>
            </a:r>
            <a:r>
              <a:rPr lang="en-GB" dirty="0" smtClean="0"/>
              <a:t>law to relationships akin to employment;</a:t>
            </a:r>
          </a:p>
          <a:p>
            <a:r>
              <a:rPr lang="en-GB" dirty="0" smtClean="0"/>
              <a:t>In answering this question, we must avoid simply talking about a close connection test;</a:t>
            </a:r>
          </a:p>
          <a:p>
            <a:r>
              <a:rPr lang="en-GB" dirty="0" smtClean="0"/>
              <a:t>Rather, it is the closeness of the connection between the locus </a:t>
            </a:r>
            <a:r>
              <a:rPr lang="en-GB" dirty="0" err="1" smtClean="0"/>
              <a:t>classicus</a:t>
            </a:r>
            <a:r>
              <a:rPr lang="en-GB" dirty="0" smtClean="0"/>
              <a:t> of employment relationship and the relationship on the present facts;</a:t>
            </a:r>
          </a:p>
          <a:p>
            <a:r>
              <a:rPr lang="en-GB" dirty="0" smtClean="0"/>
              <a:t>So to assess this, we must discern the traditional hallmarks of an employment relationship;</a:t>
            </a:r>
          </a:p>
          <a:p>
            <a:r>
              <a:rPr lang="en-GB" dirty="0" smtClean="0"/>
              <a:t>But, we mustn’t thereafter simply compare the relationship we are dealing with alongside the traditional employment relationship and see how many hallmarks are present, or absent.</a:t>
            </a:r>
          </a:p>
          <a:p>
            <a:r>
              <a:rPr lang="en-GB" dirty="0" smtClean="0"/>
              <a:t>The hallmarks give us the essence and we then look at the relationship we are dealing with against that backdrop, and in light of policy factors, to see if there is a relationship akin to employment.</a:t>
            </a:r>
          </a:p>
          <a:p>
            <a:r>
              <a:rPr lang="en-GB" dirty="0" smtClean="0"/>
              <a:t>Note that Tomlinson L.J. dissented.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229600" cy="1143000"/>
          </a:xfrm>
        </p:spPr>
        <p:txBody>
          <a:bodyPr>
            <a:normAutofit/>
          </a:bodyPr>
          <a:lstStyle/>
          <a:p>
            <a:r>
              <a:rPr lang="en-GB" sz="3200" dirty="0" smtClean="0"/>
              <a:t>Various Claimants v. Institute of the </a:t>
            </a:r>
            <a:r>
              <a:rPr lang="en-GB" sz="3200" dirty="0" smtClean="0"/>
              <a:t>Brothers </a:t>
            </a:r>
            <a:r>
              <a:rPr lang="en-GB" sz="3200" dirty="0" smtClean="0"/>
              <a:t>of the Christian Schools [2013] 2 AC 1</a:t>
            </a:r>
            <a:endParaRPr lang="en-GB" sz="3200" dirty="0"/>
          </a:p>
        </p:txBody>
      </p:sp>
      <p:sp>
        <p:nvSpPr>
          <p:cNvPr id="3" name="Content Placeholder 2"/>
          <p:cNvSpPr>
            <a:spLocks noGrp="1"/>
          </p:cNvSpPr>
          <p:nvPr>
            <p:ph idx="1"/>
          </p:nvPr>
        </p:nvSpPr>
        <p:spPr/>
        <p:txBody>
          <a:bodyPr>
            <a:normAutofit fontScale="77500" lnSpcReduction="20000"/>
          </a:bodyPr>
          <a:lstStyle/>
          <a:p>
            <a:pPr lvl="1" algn="just">
              <a:buNone/>
            </a:pPr>
            <a:r>
              <a:rPr lang="en-GB" dirty="0" smtClean="0"/>
              <a:t>The Institute of the </a:t>
            </a:r>
            <a:r>
              <a:rPr lang="en-GB" dirty="0" smtClean="0"/>
              <a:t>Brothers </a:t>
            </a:r>
            <a:r>
              <a:rPr lang="en-GB" dirty="0" smtClean="0"/>
              <a:t>of the </a:t>
            </a:r>
            <a:r>
              <a:rPr lang="en-GB" dirty="0" smtClean="0"/>
              <a:t>Christian </a:t>
            </a:r>
            <a:r>
              <a:rPr lang="en-GB" dirty="0" smtClean="0"/>
              <a:t>Schools is a </a:t>
            </a:r>
            <a:r>
              <a:rPr lang="en-GB" dirty="0" smtClean="0"/>
              <a:t>lay </a:t>
            </a:r>
          </a:p>
          <a:p>
            <a:pPr lvl="1" algn="just">
              <a:buNone/>
            </a:pPr>
            <a:r>
              <a:rPr lang="en-GB" dirty="0" smtClean="0"/>
              <a:t>Catholic </a:t>
            </a:r>
            <a:r>
              <a:rPr lang="en-GB" dirty="0" smtClean="0"/>
              <a:t>order whose mission was to impart a Christian education.  </a:t>
            </a:r>
            <a:endParaRPr lang="en-GB" dirty="0" smtClean="0"/>
          </a:p>
          <a:p>
            <a:pPr lvl="1" algn="just">
              <a:buNone/>
            </a:pPr>
            <a:r>
              <a:rPr lang="en-GB" dirty="0" smtClean="0"/>
              <a:t>The </a:t>
            </a:r>
            <a:r>
              <a:rPr lang="en-GB" dirty="0" smtClean="0"/>
              <a:t>schools in the diocese employ lay teachers but also teachers </a:t>
            </a:r>
            <a:endParaRPr lang="en-GB" dirty="0" smtClean="0"/>
          </a:p>
          <a:p>
            <a:pPr lvl="1" algn="just">
              <a:buNone/>
            </a:pPr>
            <a:r>
              <a:rPr lang="en-GB" dirty="0" smtClean="0"/>
              <a:t>who </a:t>
            </a:r>
            <a:r>
              <a:rPr lang="en-GB" dirty="0" smtClean="0"/>
              <a:t>are brothers.  The brother teachers’ salaries are paid to the </a:t>
            </a:r>
            <a:endParaRPr lang="en-GB" dirty="0" smtClean="0"/>
          </a:p>
          <a:p>
            <a:pPr lvl="1" algn="just">
              <a:buNone/>
            </a:pPr>
            <a:r>
              <a:rPr lang="en-GB" dirty="0" smtClean="0"/>
              <a:t>Institute</a:t>
            </a:r>
            <a:r>
              <a:rPr lang="en-GB" dirty="0" smtClean="0"/>
              <a:t>, who in turn ensure their material needs are met.  The </a:t>
            </a:r>
            <a:endParaRPr lang="en-GB" dirty="0" smtClean="0"/>
          </a:p>
          <a:p>
            <a:pPr lvl="1" algn="just">
              <a:buNone/>
            </a:pPr>
            <a:r>
              <a:rPr lang="en-GB" dirty="0" smtClean="0"/>
              <a:t>brother </a:t>
            </a:r>
            <a:r>
              <a:rPr lang="en-GB" dirty="0" smtClean="0"/>
              <a:t>teachers live communally in the school grounds, and have </a:t>
            </a:r>
            <a:endParaRPr lang="en-GB" dirty="0" smtClean="0"/>
          </a:p>
          <a:p>
            <a:pPr lvl="1" algn="just">
              <a:buNone/>
            </a:pPr>
            <a:r>
              <a:rPr lang="en-GB" dirty="0" smtClean="0"/>
              <a:t>taken </a:t>
            </a:r>
            <a:r>
              <a:rPr lang="en-GB" dirty="0" smtClean="0"/>
              <a:t>vows of chastity and poverty.  They must go where they are </a:t>
            </a:r>
            <a:endParaRPr lang="en-GB" dirty="0" smtClean="0"/>
          </a:p>
          <a:p>
            <a:pPr lvl="1" algn="just">
              <a:buNone/>
            </a:pPr>
            <a:r>
              <a:rPr lang="en-GB" dirty="0" smtClean="0"/>
              <a:t>sent </a:t>
            </a:r>
            <a:r>
              <a:rPr lang="en-GB" dirty="0" smtClean="0"/>
              <a:t>by the Institute and are subject to its rules.  Brother </a:t>
            </a:r>
            <a:r>
              <a:rPr lang="en-GB" dirty="0"/>
              <a:t>J</a:t>
            </a:r>
            <a:r>
              <a:rPr lang="en-GB" dirty="0" smtClean="0"/>
              <a:t>ames </a:t>
            </a:r>
          </a:p>
          <a:p>
            <a:pPr lvl="1" algn="just">
              <a:buNone/>
            </a:pPr>
            <a:r>
              <a:rPr lang="en-GB" dirty="0" smtClean="0"/>
              <a:t>was </a:t>
            </a:r>
            <a:r>
              <a:rPr lang="en-GB" dirty="0" smtClean="0"/>
              <a:t>appointed headmaster of the school by the Institute, the </a:t>
            </a:r>
            <a:endParaRPr lang="en-GB" dirty="0" smtClean="0"/>
          </a:p>
          <a:p>
            <a:pPr lvl="1" algn="just">
              <a:buNone/>
            </a:pPr>
            <a:r>
              <a:rPr lang="en-GB" dirty="0" smtClean="0"/>
              <a:t>strong </a:t>
            </a:r>
            <a:r>
              <a:rPr lang="en-GB" dirty="0" smtClean="0"/>
              <a:t>preference being that a Brother be headmaster.  Brother </a:t>
            </a:r>
            <a:endParaRPr lang="en-GB" dirty="0" smtClean="0"/>
          </a:p>
          <a:p>
            <a:pPr lvl="1" algn="just">
              <a:buNone/>
            </a:pPr>
            <a:r>
              <a:rPr lang="en-GB" dirty="0" smtClean="0"/>
              <a:t>J</a:t>
            </a:r>
            <a:r>
              <a:rPr lang="en-GB" dirty="0" smtClean="0"/>
              <a:t>ames </a:t>
            </a:r>
            <a:r>
              <a:rPr lang="en-GB" dirty="0" smtClean="0"/>
              <a:t>was found to have perpetrated sexual abuse on young boys, </a:t>
            </a:r>
            <a:endParaRPr lang="en-GB" dirty="0" smtClean="0"/>
          </a:p>
          <a:p>
            <a:pPr lvl="1" algn="just">
              <a:buNone/>
            </a:pPr>
            <a:r>
              <a:rPr lang="en-GB" dirty="0" smtClean="0"/>
              <a:t>was </a:t>
            </a:r>
            <a:r>
              <a:rPr lang="en-GB" dirty="0" smtClean="0"/>
              <a:t>sacked from the school and eventually removed from the </a:t>
            </a:r>
            <a:endParaRPr lang="en-GB" dirty="0" smtClean="0"/>
          </a:p>
          <a:p>
            <a:pPr lvl="1" algn="just">
              <a:buNone/>
            </a:pPr>
            <a:r>
              <a:rPr lang="en-GB" dirty="0" smtClean="0"/>
              <a:t>order </a:t>
            </a:r>
            <a:r>
              <a:rPr lang="en-GB" dirty="0" smtClean="0"/>
              <a:t>of which the Institute of the </a:t>
            </a:r>
            <a:r>
              <a:rPr lang="en-GB" dirty="0" smtClean="0"/>
              <a:t>Christian </a:t>
            </a:r>
            <a:r>
              <a:rPr lang="en-GB" dirty="0" smtClean="0"/>
              <a:t>Brothers is part.</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Problems</a:t>
            </a:r>
            <a:endParaRPr lang="en-GB" dirty="0"/>
          </a:p>
        </p:txBody>
      </p:sp>
      <p:sp>
        <p:nvSpPr>
          <p:cNvPr id="3" name="Content Placeholder 2"/>
          <p:cNvSpPr>
            <a:spLocks noGrp="1"/>
          </p:cNvSpPr>
          <p:nvPr>
            <p:ph idx="1"/>
          </p:nvPr>
        </p:nvSpPr>
        <p:spPr/>
        <p:txBody>
          <a:bodyPr>
            <a:normAutofit fontScale="92500"/>
          </a:bodyPr>
          <a:lstStyle/>
          <a:p>
            <a:r>
              <a:rPr lang="en-GB" dirty="0" smtClean="0"/>
              <a:t>The diocese is vicariously liable, but contends that the Order should be jointly liable with them;</a:t>
            </a:r>
          </a:p>
          <a:p>
            <a:r>
              <a:rPr lang="en-GB" dirty="0" smtClean="0"/>
              <a:t>But is joint vicarious liability even possible in this context?</a:t>
            </a:r>
          </a:p>
          <a:p>
            <a:r>
              <a:rPr lang="en-GB" dirty="0" smtClean="0"/>
              <a:t>In any event, is there the appropriate relationship between the Institute and Brother </a:t>
            </a:r>
            <a:r>
              <a:rPr lang="en-GB" dirty="0"/>
              <a:t>J</a:t>
            </a:r>
            <a:r>
              <a:rPr lang="en-GB" dirty="0" smtClean="0"/>
              <a:t>ames </a:t>
            </a:r>
            <a:r>
              <a:rPr lang="en-GB" dirty="0" smtClean="0"/>
              <a:t>(same issue as in the E case)?</a:t>
            </a:r>
          </a:p>
          <a:p>
            <a:r>
              <a:rPr lang="en-GB" dirty="0" smtClean="0"/>
              <a:t>Were Brother </a:t>
            </a:r>
            <a:r>
              <a:rPr lang="en-GB" dirty="0" smtClean="0"/>
              <a:t>James</a:t>
            </a:r>
            <a:r>
              <a:rPr lang="en-GB" dirty="0" smtClean="0"/>
              <a:t>’ acts in the course of his employment?</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Joint vicarious liability</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Leading decision traditionally Mersey Docks and Harbour Board;</a:t>
            </a:r>
          </a:p>
          <a:p>
            <a:r>
              <a:rPr lang="en-GB" dirty="0" smtClean="0"/>
              <a:t>Overtaken by </a:t>
            </a:r>
            <a:r>
              <a:rPr lang="en-GB" dirty="0" err="1" smtClean="0"/>
              <a:t>Diasystems</a:t>
            </a:r>
            <a:r>
              <a:rPr lang="en-GB" dirty="0" smtClean="0"/>
              <a:t> somewhat:</a:t>
            </a:r>
          </a:p>
          <a:p>
            <a:r>
              <a:rPr lang="en-GB" dirty="0" err="1" smtClean="0"/>
              <a:t>Diasystems</a:t>
            </a:r>
            <a:r>
              <a:rPr lang="en-GB" dirty="0" smtClean="0"/>
              <a:t> test: </a:t>
            </a:r>
            <a:r>
              <a:rPr lang="en-GB" dirty="0"/>
              <a:t>“a situation where the employee in question, at any rate for relevant purposes, is so much a part of the work, business or organisation of both employers that it is just to make both employers answer for his negligence</a:t>
            </a:r>
            <a:r>
              <a:rPr lang="en-GB" dirty="0" smtClean="0"/>
              <a:t>.”</a:t>
            </a:r>
          </a:p>
          <a:p>
            <a:r>
              <a:rPr lang="en-GB" dirty="0" smtClean="0"/>
              <a:t>Applied in this case.</a:t>
            </a:r>
          </a:p>
          <a:p>
            <a:r>
              <a:rPr lang="en-GB" dirty="0" smtClean="0"/>
              <a:t>So, in theory, joint liability possible and we assess the relationship between Brother James and each </a:t>
            </a:r>
            <a:r>
              <a:rPr lang="en-GB" dirty="0" smtClean="0"/>
              <a:t>class </a:t>
            </a:r>
            <a:r>
              <a:rPr lang="en-GB" dirty="0" smtClean="0"/>
              <a:t>of Defendant.</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Course of Employment</a:t>
            </a:r>
            <a:endParaRPr lang="en-GB" dirty="0"/>
          </a:p>
        </p:txBody>
      </p:sp>
      <p:sp>
        <p:nvSpPr>
          <p:cNvPr id="3" name="Content Placeholder 2"/>
          <p:cNvSpPr>
            <a:spLocks noGrp="1"/>
          </p:cNvSpPr>
          <p:nvPr>
            <p:ph idx="1"/>
          </p:nvPr>
        </p:nvSpPr>
        <p:spPr>
          <a:xfrm>
            <a:off x="457200" y="1556792"/>
            <a:ext cx="8229600" cy="4525963"/>
          </a:xfrm>
        </p:spPr>
        <p:txBody>
          <a:bodyPr>
            <a:normAutofit lnSpcReduction="10000"/>
          </a:bodyPr>
          <a:lstStyle/>
          <a:p>
            <a:r>
              <a:rPr lang="en-GB" dirty="0" smtClean="0"/>
              <a:t>Once again, as in Lister v. </a:t>
            </a:r>
            <a:r>
              <a:rPr lang="en-GB" dirty="0" err="1" smtClean="0"/>
              <a:t>Hesley</a:t>
            </a:r>
            <a:r>
              <a:rPr lang="en-GB" dirty="0" smtClean="0"/>
              <a:t> Hall [2002] AC 215, and the E case (supra) Brother </a:t>
            </a:r>
            <a:r>
              <a:rPr lang="en-GB" dirty="0"/>
              <a:t>J</a:t>
            </a:r>
            <a:r>
              <a:rPr lang="en-GB" dirty="0" smtClean="0"/>
              <a:t>ames </a:t>
            </a:r>
            <a:r>
              <a:rPr lang="en-GB" dirty="0" smtClean="0"/>
              <a:t>was acting in the course of his employment, or quasi-employment.</a:t>
            </a:r>
          </a:p>
          <a:p>
            <a:r>
              <a:rPr lang="en-GB" dirty="0" smtClean="0"/>
              <a:t>Or rather, there was a sufficiently close connection.</a:t>
            </a:r>
          </a:p>
          <a:p>
            <a:r>
              <a:rPr lang="en-GB" dirty="0" smtClean="0"/>
              <a:t>The increased risk, inevitable in such a case, is one factor to consider in assessing whether such a close connection exists.</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Talking Point</a:t>
            </a:r>
            <a:endParaRPr lang="en-GB" dirty="0"/>
          </a:p>
        </p:txBody>
      </p:sp>
      <p:sp>
        <p:nvSpPr>
          <p:cNvPr id="3" name="Content Placeholder 2"/>
          <p:cNvSpPr>
            <a:spLocks noGrp="1"/>
          </p:cNvSpPr>
          <p:nvPr>
            <p:ph idx="1"/>
          </p:nvPr>
        </p:nvSpPr>
        <p:spPr/>
        <p:txBody>
          <a:bodyPr/>
          <a:lstStyle/>
          <a:p>
            <a:r>
              <a:rPr lang="en-GB" dirty="0" smtClean="0"/>
              <a:t>Could we not say that all this attenuated reasoning is because these are sexual abuse cases?</a:t>
            </a:r>
          </a:p>
          <a:p>
            <a:r>
              <a:rPr lang="en-GB" dirty="0" smtClean="0"/>
              <a:t>In other words, policy decisions?</a:t>
            </a:r>
          </a:p>
          <a:p>
            <a:r>
              <a:rPr lang="en-GB" dirty="0" smtClean="0"/>
              <a:t>Briefly I will mention Cocks v. Ministry of Justice [2014] EWCA CIV 132 in this regard.</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Private Nuisance – The Basics</a:t>
            </a:r>
            <a:endParaRPr lang="en-GB" dirty="0"/>
          </a:p>
        </p:txBody>
      </p:sp>
      <p:sp>
        <p:nvSpPr>
          <p:cNvPr id="3" name="Content Placeholder 2"/>
          <p:cNvSpPr>
            <a:spLocks noGrp="1"/>
          </p:cNvSpPr>
          <p:nvPr>
            <p:ph idx="1"/>
          </p:nvPr>
        </p:nvSpPr>
        <p:spPr>
          <a:xfrm>
            <a:off x="467544" y="1600200"/>
            <a:ext cx="8229600" cy="4525963"/>
          </a:xfrm>
        </p:spPr>
        <p:txBody>
          <a:bodyPr/>
          <a:lstStyle/>
          <a:p>
            <a:r>
              <a:rPr lang="en-GB" dirty="0" smtClean="0"/>
              <a:t>An indirect interference with the Claimant’s land emanating from the Defendant’s land;</a:t>
            </a:r>
          </a:p>
          <a:p>
            <a:r>
              <a:rPr lang="en-GB" dirty="0" smtClean="0"/>
              <a:t>Actual damage;</a:t>
            </a:r>
          </a:p>
          <a:p>
            <a:r>
              <a:rPr lang="en-GB" dirty="0" smtClean="0"/>
              <a:t>Unreasonableness consider locality</a:t>
            </a:r>
            <a:r>
              <a:rPr lang="en-GB" smtClean="0"/>
              <a:t>, </a:t>
            </a:r>
            <a:r>
              <a:rPr lang="en-GB" smtClean="0"/>
              <a:t>hypersensitivity</a:t>
            </a:r>
            <a:r>
              <a:rPr lang="en-GB" dirty="0" smtClean="0"/>
              <a:t>, duration of nuisance, seriousness of harm, social value, conduct and so forth.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Coventry and Others v. Lawrence [2014] UKSC 13</a:t>
            </a:r>
            <a:endParaRPr lang="en-GB" dirty="0"/>
          </a:p>
        </p:txBody>
      </p:sp>
      <p:sp>
        <p:nvSpPr>
          <p:cNvPr id="3" name="Content Placeholder 2"/>
          <p:cNvSpPr>
            <a:spLocks noGrp="1"/>
          </p:cNvSpPr>
          <p:nvPr>
            <p:ph idx="1"/>
          </p:nvPr>
        </p:nvSpPr>
        <p:spPr>
          <a:xfrm>
            <a:off x="457200" y="1628800"/>
            <a:ext cx="8229600" cy="4525963"/>
          </a:xfrm>
        </p:spPr>
        <p:txBody>
          <a:bodyPr>
            <a:normAutofit fontScale="47500" lnSpcReduction="20000"/>
          </a:bodyPr>
          <a:lstStyle/>
          <a:p>
            <a:pPr>
              <a:buNone/>
            </a:pPr>
            <a:r>
              <a:rPr lang="en-GB" dirty="0" smtClean="0"/>
              <a:t>The land in question had originally been used as a speedway track pursuant to planning permission granted in 1975 which authorised the building of the stadium.  Then in 1985 that planning permission was made permanent, although it was also made personal to Mr Terence Waters, the original landowner.  Stock car racing events had taken place at the stadium since 1987.  This was </a:t>
            </a:r>
            <a:r>
              <a:rPr lang="en-GB" dirty="0" err="1" smtClean="0"/>
              <a:t>outwith</a:t>
            </a:r>
            <a:r>
              <a:rPr lang="en-GB" dirty="0" smtClean="0"/>
              <a:t> the planning permission, though in 1997 a certificate of lawful existing use and development was issued confirming that these events were immune from planning enforcement to the extent that they took place and pursuant to s10 Town and Country Planning Act.  Greyhound racing also took place at the stadium, as did motocross on a track to the rear.  Personal planning permission for this latter was granted in 2002, subject to conditions as to frequency and noise similar to those imposed in the already existing permissions.  There were various leases and so forth not material, so that there were several co-owners of the stadium and track.  As to the events at the stadium and track, Noise Abatement Notices had been served in 1995 but the proceedings in respect of these inconclusive.  The Claimants purchased Fenland, a bungalow about half a mile from the nearest residential property, in 2006 from previous owners who had lived there since 1984, and complained to the Defendants and the local council about noise.  Further Noise Abatement Notices were served in 2007 requiring attenuation works which were completed in 2009, but not to the satisfaction of the Claimants who issued these proceedings.  The defendants argued, inter alia, that they could benefit from the defence of prescription.  They also relied on the character of the neighbourhood and the various planning  permissions.</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Cases</a:t>
            </a:r>
            <a:endParaRPr lang="en-GB" dirty="0"/>
          </a:p>
        </p:txBody>
      </p:sp>
      <p:sp>
        <p:nvSpPr>
          <p:cNvPr id="3" name="Content Placeholder 2"/>
          <p:cNvSpPr>
            <a:spLocks noGrp="1"/>
          </p:cNvSpPr>
          <p:nvPr>
            <p:ph idx="1"/>
          </p:nvPr>
        </p:nvSpPr>
        <p:spPr>
          <a:xfrm>
            <a:off x="457200" y="1556792"/>
            <a:ext cx="8229600" cy="4525963"/>
          </a:xfrm>
        </p:spPr>
        <p:txBody>
          <a:bodyPr/>
          <a:lstStyle/>
          <a:p>
            <a:r>
              <a:rPr lang="en-GB" dirty="0" smtClean="0"/>
              <a:t>Taylor v. Novo Ltd [2013] EWCA CIV 194</a:t>
            </a:r>
          </a:p>
          <a:p>
            <a:r>
              <a:rPr lang="en-GB" dirty="0" smtClean="0"/>
              <a:t>E v. Our Lady of Charity [2013] QB 722</a:t>
            </a:r>
          </a:p>
          <a:p>
            <a:r>
              <a:rPr lang="en-GB" dirty="0" smtClean="0"/>
              <a:t>Various Claimants v. Institute of the brothers of the Christian Schools [2013] 2 AC 1</a:t>
            </a:r>
          </a:p>
          <a:p>
            <a:r>
              <a:rPr lang="en-GB" dirty="0" smtClean="0"/>
              <a:t>Coventry and Others v. Lawrence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Issues and Conclusions in Brief</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It is clear law that one can acquire an easement by prescription;</a:t>
            </a:r>
          </a:p>
          <a:p>
            <a:r>
              <a:rPr lang="en-GB" dirty="0" smtClean="0"/>
              <a:t>That is done by twenty years of more or less continuous use;</a:t>
            </a:r>
          </a:p>
          <a:p>
            <a:r>
              <a:rPr lang="en-GB" dirty="0" err="1" smtClean="0"/>
              <a:t>Sturges</a:t>
            </a:r>
            <a:r>
              <a:rPr lang="en-GB" dirty="0" smtClean="0"/>
              <a:t> v. Bridgman is correct in when that time starts to run;</a:t>
            </a:r>
          </a:p>
          <a:p>
            <a:r>
              <a:rPr lang="en-GB" dirty="0" smtClean="0"/>
              <a:t>It is no answer to say that the Claimant brought himself to the nuisance;</a:t>
            </a:r>
          </a:p>
          <a:p>
            <a:r>
              <a:rPr lang="en-GB" dirty="0" smtClean="0"/>
              <a:t>But, it might be arguable that such a plea would be successful if the Claimant changes his use of the property, making what would otherwise not be a nuisance a nuisance;</a:t>
            </a:r>
          </a:p>
          <a:p>
            <a:r>
              <a:rPr lang="en-GB" dirty="0" smtClean="0"/>
              <a:t>Planning permission can never authorise a nuisance;</a:t>
            </a:r>
          </a:p>
          <a:p>
            <a:r>
              <a:rPr lang="en-GB" dirty="0" smtClean="0"/>
              <a:t>When one considers the character of the locality, one doesn’t take into account the activity that is said to be the nuisance as part of that character (I am still trying to pick the bones out of that!);</a:t>
            </a:r>
          </a:p>
          <a:p>
            <a:r>
              <a:rPr lang="en-GB" dirty="0" smtClean="0"/>
              <a:t>Public benefit, long thought and taught to be a factor going to reasonableness, is really only relevant to remedy (I said that all along!);</a:t>
            </a:r>
          </a:p>
          <a:p>
            <a:r>
              <a:rPr lang="en-GB" dirty="0" smtClean="0"/>
              <a:t>We should take a much less formalistic approach to the question of damages in lieu of an injunction.</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does Coventry v. Lawrence impact on Students?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The proviso we now need to attach to the </a:t>
            </a:r>
            <a:r>
              <a:rPr lang="en-GB" dirty="0" smtClean="0"/>
              <a:t>Bridgman </a:t>
            </a:r>
            <a:r>
              <a:rPr lang="en-GB" dirty="0" smtClean="0"/>
              <a:t>rule is clear;</a:t>
            </a:r>
          </a:p>
          <a:p>
            <a:r>
              <a:rPr lang="en-GB" dirty="0" smtClean="0"/>
              <a:t>We can no longer regard social value or public benefit as a factor going to reasonableness;</a:t>
            </a:r>
          </a:p>
          <a:p>
            <a:r>
              <a:rPr lang="en-GB" dirty="0" smtClean="0"/>
              <a:t>The days of Gillingham Borough Council v. Medway </a:t>
            </a:r>
            <a:r>
              <a:rPr lang="en-GB" dirty="0" err="1" smtClean="0"/>
              <a:t>chatham</a:t>
            </a:r>
            <a:r>
              <a:rPr lang="en-GB" dirty="0" smtClean="0"/>
              <a:t> Dock are probably numbered;</a:t>
            </a:r>
          </a:p>
          <a:p>
            <a:r>
              <a:rPr lang="en-GB" dirty="0" smtClean="0"/>
              <a:t>If you used to criticise Lord Denning’s judgment in Miller v. Jackson for not following the factors in </a:t>
            </a:r>
            <a:r>
              <a:rPr lang="en-GB" dirty="0" err="1" smtClean="0"/>
              <a:t>Shelfer</a:t>
            </a:r>
            <a:r>
              <a:rPr lang="en-GB" dirty="0" smtClean="0"/>
              <a:t> v. City of London Electric Lighting co, you can’t anymore.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That’s it!</a:t>
            </a:r>
            <a:endParaRPr lang="en-GB" dirty="0"/>
          </a:p>
        </p:txBody>
      </p:sp>
      <p:sp>
        <p:nvSpPr>
          <p:cNvPr id="3" name="Content Placeholder 2"/>
          <p:cNvSpPr>
            <a:spLocks noGrp="1"/>
          </p:cNvSpPr>
          <p:nvPr>
            <p:ph idx="1"/>
          </p:nvPr>
        </p:nvSpPr>
        <p:spPr/>
        <p:txBody>
          <a:bodyPr/>
          <a:lstStyle/>
          <a:p>
            <a:r>
              <a:rPr lang="en-GB" dirty="0" smtClean="0"/>
              <a:t>I am always keen to discuss recent case law and am interested in your ideas.  Please feel free to make use of the contact details on the next slide.</a:t>
            </a:r>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Contact Information</a:t>
            </a:r>
            <a:endParaRPr lang="en-GB" dirty="0"/>
          </a:p>
        </p:txBody>
      </p:sp>
      <p:sp>
        <p:nvSpPr>
          <p:cNvPr id="3" name="Content Placeholder 2"/>
          <p:cNvSpPr>
            <a:spLocks noGrp="1"/>
          </p:cNvSpPr>
          <p:nvPr>
            <p:ph idx="1"/>
          </p:nvPr>
        </p:nvSpPr>
        <p:spPr/>
        <p:txBody>
          <a:bodyPr/>
          <a:lstStyle/>
          <a:p>
            <a:pPr>
              <a:buNone/>
            </a:pPr>
            <a:r>
              <a:rPr lang="en-GB" dirty="0" smtClean="0"/>
              <a:t>MARK HIGGINS</a:t>
            </a:r>
          </a:p>
          <a:p>
            <a:pPr>
              <a:buNone/>
            </a:pPr>
            <a:r>
              <a:rPr lang="en-GB" dirty="0" smtClean="0"/>
              <a:t>BARRISTER AND LECTURER IN LAW, BPP UNIVERSITY</a:t>
            </a:r>
          </a:p>
          <a:p>
            <a:pPr>
              <a:buNone/>
            </a:pPr>
            <a:r>
              <a:rPr lang="en-GB" dirty="0" smtClean="0"/>
              <a:t>GDL AND LLB PROGRAMME LEADER (BRISTOL AND SWINDON CENTRES)</a:t>
            </a:r>
          </a:p>
          <a:p>
            <a:pPr>
              <a:buNone/>
            </a:pPr>
            <a:r>
              <a:rPr lang="en-GB" dirty="0" smtClean="0"/>
              <a:t>TEL.: 02076334760</a:t>
            </a:r>
          </a:p>
          <a:p>
            <a:pPr>
              <a:buNone/>
            </a:pPr>
            <a:r>
              <a:rPr lang="en-GB" dirty="0" smtClean="0"/>
              <a:t>EMAIL: markhiggins@bpp.com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Nervous Shock – the Basics (Primary victims)</a:t>
            </a:r>
            <a:endParaRPr lang="en-GB" dirty="0"/>
          </a:p>
        </p:txBody>
      </p:sp>
      <p:sp>
        <p:nvSpPr>
          <p:cNvPr id="3" name="Content Placeholder 2"/>
          <p:cNvSpPr>
            <a:spLocks noGrp="1"/>
          </p:cNvSpPr>
          <p:nvPr>
            <p:ph idx="1"/>
          </p:nvPr>
        </p:nvSpPr>
        <p:spPr/>
        <p:txBody>
          <a:bodyPr/>
          <a:lstStyle/>
          <a:p>
            <a:r>
              <a:rPr lang="en-GB" dirty="0" smtClean="0"/>
              <a:t>Primary victim: a person who is in the zone of physical danger may recover damages for nervous shock if physical injury is foreseeable, physical injury including nervous shock.  See Page v. Smith [1996] AC 155</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Secondary Victims – </a:t>
            </a:r>
            <a:r>
              <a:rPr lang="en-GB" dirty="0" err="1" smtClean="0"/>
              <a:t>Alcock</a:t>
            </a:r>
            <a:endParaRPr lang="en-GB" dirty="0"/>
          </a:p>
        </p:txBody>
      </p:sp>
      <p:sp>
        <p:nvSpPr>
          <p:cNvPr id="5" name="Content Placeholder 4"/>
          <p:cNvSpPr>
            <a:spLocks noGrp="1"/>
          </p:cNvSpPr>
          <p:nvPr>
            <p:ph idx="1"/>
          </p:nvPr>
        </p:nvSpPr>
        <p:spPr/>
        <p:txBody>
          <a:bodyPr>
            <a:normAutofit fontScale="92500" lnSpcReduction="20000"/>
          </a:bodyPr>
          <a:lstStyle/>
          <a:p>
            <a:r>
              <a:rPr lang="en-GB" dirty="0" smtClean="0"/>
              <a:t>Recognised psychiatric illness;</a:t>
            </a:r>
          </a:p>
          <a:p>
            <a:r>
              <a:rPr lang="en-GB" dirty="0" smtClean="0"/>
              <a:t>Psychiatric </a:t>
            </a:r>
            <a:r>
              <a:rPr lang="en-GB" dirty="0" err="1" smtClean="0"/>
              <a:t>ilness</a:t>
            </a:r>
            <a:r>
              <a:rPr lang="en-GB" dirty="0" smtClean="0"/>
              <a:t> foreseeable in the person of ordinary fortitude;</a:t>
            </a:r>
          </a:p>
          <a:p>
            <a:r>
              <a:rPr lang="en-GB" dirty="0" smtClean="0"/>
              <a:t>Close ties of love and affection between secondary victim and primary victim;</a:t>
            </a:r>
          </a:p>
          <a:p>
            <a:r>
              <a:rPr lang="en-GB" dirty="0" smtClean="0"/>
              <a:t>Proximity in time and space (presence at accident or immediate aftermath);</a:t>
            </a:r>
          </a:p>
          <a:p>
            <a:r>
              <a:rPr lang="en-GB" dirty="0" smtClean="0"/>
              <a:t>Perception of accident with secondary victim’s own senses.</a:t>
            </a:r>
          </a:p>
          <a:p>
            <a:r>
              <a:rPr lang="en-GB" dirty="0" smtClean="0"/>
              <a:t>See [1992] AC 310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Taylor v. A Novo (UK) Ltd [2013] EWCA CIV 194</a:t>
            </a:r>
            <a:endParaRPr lang="en-GB" dirty="0"/>
          </a:p>
        </p:txBody>
      </p:sp>
      <p:sp>
        <p:nvSpPr>
          <p:cNvPr id="3" name="Content Placeholder 2"/>
          <p:cNvSpPr>
            <a:spLocks noGrp="1"/>
          </p:cNvSpPr>
          <p:nvPr>
            <p:ph idx="1"/>
          </p:nvPr>
        </p:nvSpPr>
        <p:spPr/>
        <p:txBody>
          <a:bodyPr>
            <a:normAutofit fontScale="92500" lnSpcReduction="10000"/>
          </a:bodyPr>
          <a:lstStyle/>
          <a:p>
            <a:r>
              <a:rPr lang="en-GB" dirty="0"/>
              <a:t>Mrs Taylor was injured in an accident at work in February 2008.  She seemed to be making a good recovery from these injuries when on 19</a:t>
            </a:r>
            <a:r>
              <a:rPr lang="en-GB" baseline="30000" dirty="0"/>
              <a:t>th</a:t>
            </a:r>
            <a:r>
              <a:rPr lang="en-GB" dirty="0"/>
              <a:t> March 2008 she </a:t>
            </a:r>
            <a:r>
              <a:rPr lang="en-GB" dirty="0" smtClean="0"/>
              <a:t>suddenly </a:t>
            </a:r>
            <a:r>
              <a:rPr lang="en-GB" dirty="0"/>
              <a:t>collapsed and died.  Ms Taylor, her daughter, didn’t witness the accident but did witness the sudden collapse and death, which it was found was caused by deep vein thrombosis stemming from the physical </a:t>
            </a:r>
            <a:r>
              <a:rPr lang="en-GB" dirty="0" smtClean="0"/>
              <a:t>injuries</a:t>
            </a:r>
            <a:r>
              <a:rPr lang="en-GB" dirty="0"/>
              <a:t>.  The defendant had admitted that the physical injuries were caused negligently</a:t>
            </a:r>
            <a:r>
              <a:rPr lang="en-GB" dirty="0" smtClean="0"/>
              <a:t>.</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Issues: meaning of Event?  Immediate Aftermath?</a:t>
            </a:r>
            <a:endParaRPr lang="en-GB" dirty="0"/>
          </a:p>
        </p:txBody>
      </p:sp>
      <p:sp>
        <p:nvSpPr>
          <p:cNvPr id="3" name="Content Placeholder 2"/>
          <p:cNvSpPr>
            <a:spLocks noGrp="1"/>
          </p:cNvSpPr>
          <p:nvPr>
            <p:ph idx="1"/>
          </p:nvPr>
        </p:nvSpPr>
        <p:spPr/>
        <p:txBody>
          <a:bodyPr/>
          <a:lstStyle/>
          <a:p>
            <a:r>
              <a:rPr lang="en-GB" dirty="0" smtClean="0"/>
              <a:t>Judge below was wrong to characterise the death as a relevant event;</a:t>
            </a:r>
          </a:p>
          <a:p>
            <a:r>
              <a:rPr lang="en-GB" dirty="0" smtClean="0"/>
              <a:t>The accident was the relevant event;</a:t>
            </a:r>
          </a:p>
          <a:p>
            <a:r>
              <a:rPr lang="en-GB" dirty="0" smtClean="0"/>
              <a:t>The Claimant witnessed the death, but not the accident;</a:t>
            </a:r>
          </a:p>
          <a:p>
            <a:r>
              <a:rPr lang="en-GB" dirty="0" smtClean="0"/>
              <a:t>The Claimant did not witness the immediate aftermath.</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Talking Points</a:t>
            </a:r>
            <a:endParaRPr lang="en-GB" dirty="0"/>
          </a:p>
        </p:txBody>
      </p:sp>
      <p:sp>
        <p:nvSpPr>
          <p:cNvPr id="3" name="Content Placeholder 2"/>
          <p:cNvSpPr>
            <a:spLocks noGrp="1"/>
          </p:cNvSpPr>
          <p:nvPr>
            <p:ph idx="1"/>
          </p:nvPr>
        </p:nvSpPr>
        <p:spPr/>
        <p:txBody>
          <a:bodyPr/>
          <a:lstStyle/>
          <a:p>
            <a:r>
              <a:rPr lang="en-GB" dirty="0" smtClean="0"/>
              <a:t>Do we have yet another arbitrary distinction?</a:t>
            </a:r>
          </a:p>
          <a:p>
            <a:r>
              <a:rPr lang="en-GB" dirty="0" smtClean="0"/>
              <a:t>What now for the difficult cases of </a:t>
            </a:r>
            <a:r>
              <a:rPr lang="en-GB" dirty="0" err="1" smtClean="0"/>
              <a:t>Sion</a:t>
            </a:r>
            <a:r>
              <a:rPr lang="en-GB" dirty="0" smtClean="0"/>
              <a:t> v. Hampstead, North Glamorgan v. Walters and, most importantly, W v. Essex?</a:t>
            </a:r>
          </a:p>
          <a:p>
            <a:pPr>
              <a:buNone/>
            </a:pP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Vicarious Liability – The Basics</a:t>
            </a:r>
            <a:endParaRPr lang="en-GB" dirty="0"/>
          </a:p>
        </p:txBody>
      </p:sp>
      <p:sp>
        <p:nvSpPr>
          <p:cNvPr id="3" name="Content Placeholder 2"/>
          <p:cNvSpPr>
            <a:spLocks noGrp="1"/>
          </p:cNvSpPr>
          <p:nvPr>
            <p:ph idx="1"/>
          </p:nvPr>
        </p:nvSpPr>
        <p:spPr/>
        <p:txBody>
          <a:bodyPr/>
          <a:lstStyle/>
          <a:p>
            <a:r>
              <a:rPr lang="en-GB" dirty="0" smtClean="0"/>
              <a:t>A tort must have been committed;</a:t>
            </a:r>
          </a:p>
          <a:p>
            <a:r>
              <a:rPr lang="en-GB" dirty="0" smtClean="0"/>
              <a:t>There must be an employment relationship;</a:t>
            </a:r>
          </a:p>
          <a:p>
            <a:r>
              <a:rPr lang="en-GB" dirty="0" smtClean="0"/>
              <a:t>The </a:t>
            </a:r>
            <a:r>
              <a:rPr lang="en-GB" dirty="0" err="1" smtClean="0"/>
              <a:t>tortfeasor</a:t>
            </a:r>
            <a:r>
              <a:rPr lang="en-GB" dirty="0" smtClean="0"/>
              <a:t> must have been acting in the course of his employment.</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 v. English Province of Our Lady of Charity [2013] QB 722</a:t>
            </a:r>
            <a:endParaRPr lang="en-GB" dirty="0"/>
          </a:p>
        </p:txBody>
      </p:sp>
      <p:sp>
        <p:nvSpPr>
          <p:cNvPr id="3" name="Content Placeholder 2"/>
          <p:cNvSpPr>
            <a:spLocks noGrp="1"/>
          </p:cNvSpPr>
          <p:nvPr>
            <p:ph idx="1"/>
          </p:nvPr>
        </p:nvSpPr>
        <p:spPr/>
        <p:txBody>
          <a:bodyPr/>
          <a:lstStyle/>
          <a:p>
            <a:r>
              <a:rPr lang="en-GB" dirty="0" smtClean="0"/>
              <a:t>The Claimant claimed that while resident in a children’s home run by an order of nuns she had been sexually abused by Fr Baldwin, </a:t>
            </a:r>
            <a:r>
              <a:rPr lang="en-GB" dirty="0" smtClean="0"/>
              <a:t>a </a:t>
            </a:r>
            <a:r>
              <a:rPr lang="en-GB" dirty="0" smtClean="0"/>
              <a:t>priest attached to the order and appointed by (for our purposes) the catholic diocese of Portsmouth.  This was a trial of a preliminary issue, namely, whether the relationship between priest and diocese was one giving rise to vicarious liability.</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2527</Words>
  <Application>Microsoft Office PowerPoint</Application>
  <PresentationFormat>On-screen Show (4:3)</PresentationFormat>
  <Paragraphs>138</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A QUIET REVOLUTION OF SIGNIFICANCE    </vt:lpstr>
      <vt:lpstr>The Cases</vt:lpstr>
      <vt:lpstr>Nervous Shock – the Basics (Primary victims)</vt:lpstr>
      <vt:lpstr>Secondary Victims – Alcock</vt:lpstr>
      <vt:lpstr>Taylor v. A Novo (UK) Ltd [2013] EWCA CIV 194</vt:lpstr>
      <vt:lpstr>Issues: meaning of Event?  Immediate Aftermath?</vt:lpstr>
      <vt:lpstr>Talking Points</vt:lpstr>
      <vt:lpstr>Vicarious Liability – The Basics</vt:lpstr>
      <vt:lpstr>E v. English Province of Our Lady of Charity [2013] QB 722</vt:lpstr>
      <vt:lpstr>The Problem (see MacDuff J. at para 29)</vt:lpstr>
      <vt:lpstr>Reasoning of MacDuff J.</vt:lpstr>
      <vt:lpstr>Court of Appeal (majority)</vt:lpstr>
      <vt:lpstr>Various Claimants v. Institute of the Brothers of the Christian Schools [2013] 2 AC 1</vt:lpstr>
      <vt:lpstr>Problems</vt:lpstr>
      <vt:lpstr>Joint vicarious liability</vt:lpstr>
      <vt:lpstr>Course of Employment</vt:lpstr>
      <vt:lpstr>Talking Point</vt:lpstr>
      <vt:lpstr>Private Nuisance – The Basics</vt:lpstr>
      <vt:lpstr>Coventry and Others v. Lawrence [2014] UKSC 13</vt:lpstr>
      <vt:lpstr>Issues and Conclusions in Brief</vt:lpstr>
      <vt:lpstr>How does Coventry v. Lawrence impact on Students?</vt:lpstr>
      <vt:lpstr>That’s it!</vt:lpstr>
      <vt:lpstr>Contact Information</vt:lpstr>
    </vt:vector>
  </TitlesOfParts>
  <Company>Apollo Group,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QUIET REVOLUTION OF SIGNIFICANCE</dc:title>
  <dc:creator>Apollo Group User</dc:creator>
  <cp:lastModifiedBy>Waleed Bagadi</cp:lastModifiedBy>
  <cp:revision>13</cp:revision>
  <dcterms:created xsi:type="dcterms:W3CDTF">2014-06-23T11:30:10Z</dcterms:created>
  <dcterms:modified xsi:type="dcterms:W3CDTF">2014-06-26T18:12:30Z</dcterms:modified>
</cp:coreProperties>
</file>